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98" r:id="rId8"/>
    <p:sldId id="291" r:id="rId9"/>
    <p:sldId id="262" r:id="rId10"/>
    <p:sldId id="280" r:id="rId11"/>
    <p:sldId id="282" r:id="rId12"/>
    <p:sldId id="281" r:id="rId13"/>
    <p:sldId id="293" r:id="rId14"/>
    <p:sldId id="294" r:id="rId15"/>
    <p:sldId id="263" r:id="rId16"/>
    <p:sldId id="264" r:id="rId17"/>
    <p:sldId id="266" r:id="rId18"/>
    <p:sldId id="267" r:id="rId19"/>
    <p:sldId id="268" r:id="rId20"/>
    <p:sldId id="269" r:id="rId21"/>
    <p:sldId id="292" r:id="rId22"/>
    <p:sldId id="270" r:id="rId23"/>
    <p:sldId id="299" r:id="rId24"/>
    <p:sldId id="271" r:id="rId25"/>
    <p:sldId id="283" r:id="rId26"/>
    <p:sldId id="273" r:id="rId27"/>
    <p:sldId id="284" r:id="rId28"/>
    <p:sldId id="285" r:id="rId29"/>
    <p:sldId id="286" r:id="rId30"/>
    <p:sldId id="289" r:id="rId31"/>
    <p:sldId id="288" r:id="rId32"/>
    <p:sldId id="287" r:id="rId33"/>
    <p:sldId id="290" r:id="rId34"/>
    <p:sldId id="29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94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7414-CFA3-4D9A-975E-E61AD222E0D3}" type="datetimeFigureOut">
              <a:rPr lang="en-IN" smtClean="0"/>
              <a:t>19-01-2017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B2CB5-035D-4432-BF94-C4AE213174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6133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7414-CFA3-4D9A-975E-E61AD222E0D3}" type="datetimeFigureOut">
              <a:rPr lang="en-IN" smtClean="0"/>
              <a:t>19-01-2017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B2CB5-035D-4432-BF94-C4AE213174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2653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7414-CFA3-4D9A-975E-E61AD222E0D3}" type="datetimeFigureOut">
              <a:rPr lang="en-IN" smtClean="0"/>
              <a:t>19-01-2017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B2CB5-035D-4432-BF94-C4AE213174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3096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7414-CFA3-4D9A-975E-E61AD222E0D3}" type="datetimeFigureOut">
              <a:rPr lang="en-IN" smtClean="0"/>
              <a:t>19-01-2017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B2CB5-035D-4432-BF94-C4AE213174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5561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7414-CFA3-4D9A-975E-E61AD222E0D3}" type="datetimeFigureOut">
              <a:rPr lang="en-IN" smtClean="0"/>
              <a:t>19-01-2017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B2CB5-035D-4432-BF94-C4AE213174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507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7414-CFA3-4D9A-975E-E61AD222E0D3}" type="datetimeFigureOut">
              <a:rPr lang="en-IN" smtClean="0"/>
              <a:t>19-01-2017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B2CB5-035D-4432-BF94-C4AE213174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517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7414-CFA3-4D9A-975E-E61AD222E0D3}" type="datetimeFigureOut">
              <a:rPr lang="en-IN" smtClean="0"/>
              <a:t>19-01-2017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B2CB5-035D-4432-BF94-C4AE213174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5701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7414-CFA3-4D9A-975E-E61AD222E0D3}" type="datetimeFigureOut">
              <a:rPr lang="en-IN" smtClean="0"/>
              <a:t>19-01-2017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B2CB5-035D-4432-BF94-C4AE213174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0458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7414-CFA3-4D9A-975E-E61AD222E0D3}" type="datetimeFigureOut">
              <a:rPr lang="en-IN" smtClean="0"/>
              <a:t>19-01-2017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B2CB5-035D-4432-BF94-C4AE213174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246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7414-CFA3-4D9A-975E-E61AD222E0D3}" type="datetimeFigureOut">
              <a:rPr lang="en-IN" smtClean="0"/>
              <a:t>19-01-2017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B2CB5-035D-4432-BF94-C4AE213174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1806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7414-CFA3-4D9A-975E-E61AD222E0D3}" type="datetimeFigureOut">
              <a:rPr lang="en-IN" smtClean="0"/>
              <a:t>19-01-2017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B2CB5-035D-4432-BF94-C4AE213174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96128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37414-CFA3-4D9A-975E-E61AD222E0D3}" type="datetimeFigureOut">
              <a:rPr lang="en-IN" smtClean="0"/>
              <a:t>19-01-2017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B2CB5-035D-4432-BF94-C4AE213174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681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3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6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9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25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27.wdp"/><Relationship Id="rId7" Type="http://schemas.microsoft.com/office/2007/relationships/hdphoto" Target="../media/hdphoto2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28.wdp"/><Relationship Id="rId4" Type="http://schemas.openxmlformats.org/officeDocument/2006/relationships/image" Target="../media/image30.png"/><Relationship Id="rId9" Type="http://schemas.microsoft.com/office/2007/relationships/hdphoto" Target="../media/hdphoto30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2.wdp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6.wdp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0.wdp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3.wdp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5.wdp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7.wdp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9.wdp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0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1.wdp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3.wdp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5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6.wdp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7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9909" y="261984"/>
            <a:ext cx="6622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OpenCellular - Mechanics Assembly Document</a:t>
            </a:r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631864"/>
              </p:ext>
            </p:extLst>
          </p:nvPr>
        </p:nvGraphicFramePr>
        <p:xfrm>
          <a:off x="1063283" y="1521249"/>
          <a:ext cx="10148669" cy="805209"/>
        </p:xfrm>
        <a:graphic>
          <a:graphicData uri="http://schemas.openxmlformats.org/drawingml/2006/table">
            <a:tbl>
              <a:tblPr/>
              <a:tblGrid>
                <a:gridCol w="1623646">
                  <a:extLst>
                    <a:ext uri="{9D8B030D-6E8A-4147-A177-3AD203B41FA5}">
                      <a16:colId xmlns:a16="http://schemas.microsoft.com/office/drawing/2014/main" val="1616982728"/>
                    </a:ext>
                  </a:extLst>
                </a:gridCol>
                <a:gridCol w="1730326">
                  <a:extLst>
                    <a:ext uri="{9D8B030D-6E8A-4147-A177-3AD203B41FA5}">
                      <a16:colId xmlns:a16="http://schemas.microsoft.com/office/drawing/2014/main" val="1428366804"/>
                    </a:ext>
                  </a:extLst>
                </a:gridCol>
                <a:gridCol w="6794697">
                  <a:extLst>
                    <a:ext uri="{9D8B030D-6E8A-4147-A177-3AD203B41FA5}">
                      <a16:colId xmlns:a16="http://schemas.microsoft.com/office/drawing/2014/main" val="597994444"/>
                    </a:ext>
                  </a:extLst>
                </a:gridCol>
              </a:tblGrid>
              <a:tr h="283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Date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Version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Change Note No./Notes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3039390"/>
                  </a:ext>
                </a:extLst>
              </a:tr>
              <a:tr h="2651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19-01-2017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Initial draft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737475"/>
                  </a:ext>
                </a:extLst>
              </a:tr>
              <a:tr h="2561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322329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063283" y="937783"/>
            <a:ext cx="9466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1" dirty="0"/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625607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526591" y="707297"/>
            <a:ext cx="850379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1.8.a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91860" y="88063"/>
            <a:ext cx="3491918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Main Chassis Sub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515281"/>
              </p:ext>
            </p:extLst>
          </p:nvPr>
        </p:nvGraphicFramePr>
        <p:xfrm>
          <a:off x="373570" y="5187724"/>
          <a:ext cx="11366695" cy="1362466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2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Mechanics Chassis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Assemble RF Front end &amp; RF SDR boards together &amp; place it in the main chassis using guide pins for locating</a:t>
                      </a:r>
                    </a:p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Assemble M3x6 screw 3 no's and M3 flat washers as shown (marked inside red circle) in the above image with torque of 1Nm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3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6970" y="1422530"/>
            <a:ext cx="4537776" cy="2905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3" b="9985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2516" y="288118"/>
            <a:ext cx="4459603" cy="475423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142317" y="1707502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/>
          <p:cNvSpPr/>
          <p:nvPr/>
        </p:nvSpPr>
        <p:spPr>
          <a:xfrm>
            <a:off x="8498504" y="2996961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/>
          <p:cNvSpPr/>
          <p:nvPr/>
        </p:nvSpPr>
        <p:spPr>
          <a:xfrm>
            <a:off x="9655501" y="2665233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Oval 11"/>
          <p:cNvSpPr/>
          <p:nvPr/>
        </p:nvSpPr>
        <p:spPr>
          <a:xfrm>
            <a:off x="5914746" y="744874"/>
            <a:ext cx="850379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1.8.b</a:t>
            </a:r>
          </a:p>
        </p:txBody>
      </p:sp>
    </p:spTree>
    <p:extLst>
      <p:ext uri="{BB962C8B-B14F-4D97-AF65-F5344CB8AC3E}">
        <p14:creationId xmlns:p14="http://schemas.microsoft.com/office/powerpoint/2010/main" val="3735682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526592" y="707297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1.9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91860" y="88063"/>
            <a:ext cx="3491918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Main Chassis Sub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941235"/>
              </p:ext>
            </p:extLst>
          </p:nvPr>
        </p:nvGraphicFramePr>
        <p:xfrm>
          <a:off x="373570" y="5078974"/>
          <a:ext cx="11366695" cy="1301506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2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Mechanics Chassis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Assemble Iridium module on to Sync board &amp; ensure to fix firmly with M2x4 screw 2 places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48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1.10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Align Sync board on to RF SDR board &amp; fix the board firmly with M3x6 screw 2 places and M3 flat washers as shown in the above image (Marked in red circle) with torque of 1Nm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2403371"/>
                  </a:ext>
                </a:extLst>
              </a:tr>
            </a:tbl>
          </a:graphicData>
        </a:graphic>
      </p:graphicFrame>
      <p:sp>
        <p:nvSpPr>
          <p:cNvPr id="7" name="Oval 6"/>
          <p:cNvSpPr>
            <a:spLocks noChangeAspect="1"/>
          </p:cNvSpPr>
          <p:nvPr/>
        </p:nvSpPr>
        <p:spPr>
          <a:xfrm>
            <a:off x="7468899" y="707297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dirty="0"/>
              <a:t>1.10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263" t="22783"/>
          <a:stretch/>
        </p:blipFill>
        <p:spPr>
          <a:xfrm>
            <a:off x="1356298" y="1088134"/>
            <a:ext cx="1056399" cy="10495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512" y1="38855" x2="82512" y2="38855"/>
                        <a14:foregroundMark x1="5516" y1="45399" x2="5516" y2="45399"/>
                        <a14:foregroundMark x1="8803" y1="53783" x2="8803" y2="53783"/>
                        <a14:foregroundMark x1="9859" y1="59305" x2="9859" y2="59305"/>
                        <a14:foregroundMark x1="11854" y1="56442" x2="11854" y2="56442"/>
                        <a14:foregroundMark x1="13146" y1="60123" x2="13146" y2="60123"/>
                        <a14:foregroundMark x1="13967" y1="63395" x2="13967" y2="63395"/>
                        <a14:foregroundMark x1="16080" y1="69530" x2="16080" y2="69530"/>
                        <a14:foregroundMark x1="14906" y1="66053" x2="14906" y2="66053"/>
                        <a14:foregroundMark x1="12676" y1="68303" x2="12676" y2="68303"/>
                        <a14:foregroundMark x1="12911" y1="73824" x2="12911" y2="73824"/>
                        <a14:foregroundMark x1="15258" y1="80982" x2="15258" y2="80982"/>
                        <a14:foregroundMark x1="79460" y1="28221" x2="79460" y2="28221"/>
                        <a14:foregroundMark x1="94014" y1="76483" x2="94014" y2="76483"/>
                        <a14:foregroundMark x1="92488" y1="68712" x2="92488" y2="68712"/>
                        <a14:foregroundMark x1="89085" y1="56646" x2="89085" y2="56646"/>
                        <a14:foregroundMark x1="18897" y1="27403" x2="18897" y2="27403"/>
                        <a14:foregroundMark x1="40493" y1="15542" x2="40493" y2="15542"/>
                        <a14:foregroundMark x1="61268" y1="4908" x2="61268" y2="4908"/>
                        <a14:foregroundMark x1="79343" y1="6544" x2="79343" y2="6544"/>
                        <a14:foregroundMark x1="18310" y1="89162" x2="18310" y2="89162"/>
                        <a14:foregroundMark x1="83216" y1="45194" x2="83216" y2="45194"/>
                        <a14:foregroundMark x1="89671" y1="58896" x2="89671" y2="58896"/>
                        <a14:foregroundMark x1="92136" y1="61963" x2="92136" y2="61963"/>
                        <a14:foregroundMark x1="96714" y1="80777" x2="96714" y2="80777"/>
                        <a14:foregroundMark x1="25000" y1="57669" x2="25000" y2="57669"/>
                        <a14:foregroundMark x1="59977" y1="39264" x2="59977" y2="39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6917" y="1355297"/>
            <a:ext cx="5247667" cy="301186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200542" y="1531995"/>
            <a:ext cx="8184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18972" y="1340858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Iridium module</a:t>
            </a:r>
          </a:p>
        </p:txBody>
      </p:sp>
      <p:pic>
        <p:nvPicPr>
          <p:cNvPr id="6146" name="Picture 1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35" y="2581573"/>
            <a:ext cx="2128837" cy="198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356298" y="3371908"/>
            <a:ext cx="1056399" cy="1141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425513" y="3972178"/>
            <a:ext cx="81843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243943" y="3781041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Iridium module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563967" y="3084171"/>
            <a:ext cx="8184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382397" y="2893034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Sync Board</a:t>
            </a:r>
          </a:p>
        </p:txBody>
      </p:sp>
      <p:sp>
        <p:nvSpPr>
          <p:cNvPr id="21" name="Oval 20"/>
          <p:cNvSpPr/>
          <p:nvPr/>
        </p:nvSpPr>
        <p:spPr>
          <a:xfrm>
            <a:off x="8799902" y="2830121"/>
            <a:ext cx="226285" cy="1460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Oval 21"/>
          <p:cNvSpPr/>
          <p:nvPr/>
        </p:nvSpPr>
        <p:spPr>
          <a:xfrm>
            <a:off x="9162019" y="3361922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1233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>
            <a:spLocks noChangeAspect="1"/>
          </p:cNvSpPr>
          <p:nvPr/>
        </p:nvSpPr>
        <p:spPr>
          <a:xfrm>
            <a:off x="526592" y="707297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dirty="0"/>
              <a:t>1.11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91860" y="88063"/>
            <a:ext cx="3491918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Main Chassis Sub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714920"/>
              </p:ext>
            </p:extLst>
          </p:nvPr>
        </p:nvGraphicFramePr>
        <p:xfrm>
          <a:off x="373570" y="4948897"/>
          <a:ext cx="11366695" cy="1798702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2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Mechanics Chassis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1.11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Dispense Thermal Gel for </a:t>
                      </a:r>
                      <a:r>
                        <a:rPr lang="en-IN" sz="1400" dirty="0"/>
                        <a:t>RF FE Heat spreader plate</a:t>
                      </a:r>
                      <a:r>
                        <a:rPr lang="en-IN" sz="1400" baseline="0" dirty="0"/>
                        <a:t>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 shown in the above image (location of thermal gel are marked in Cyan color)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Note: For detailed Thermal gel dispensing instruction refer drawing 291-000019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1.12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Assemble Heat spreader plates on top of RF Front end &amp; RF SDR boards</a:t>
                      </a:r>
                    </a:p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Align the heat spreader plates and assemble M3x22 screw 12 no's and M3 flat washers as shown in the above image (Marked in red circle) with torque of 1Nm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781233"/>
                  </a:ext>
                </a:extLst>
              </a:tr>
            </a:tbl>
          </a:graphicData>
        </a:graphic>
      </p:graphicFrame>
      <p:sp>
        <p:nvSpPr>
          <p:cNvPr id="5" name="Oval 4"/>
          <p:cNvSpPr>
            <a:spLocks noChangeAspect="1"/>
          </p:cNvSpPr>
          <p:nvPr/>
        </p:nvSpPr>
        <p:spPr>
          <a:xfrm>
            <a:off x="5612683" y="690980"/>
            <a:ext cx="888467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dirty="0"/>
              <a:t>1.12.a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11" l="0" r="9978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5746" y="1168808"/>
            <a:ext cx="2174519" cy="3338281"/>
          </a:xfrm>
          <a:prstGeom prst="rect">
            <a:avLst/>
          </a:prstGeom>
        </p:spPr>
      </p:pic>
      <p:sp>
        <p:nvSpPr>
          <p:cNvPr id="9" name="Oval 8"/>
          <p:cNvSpPr>
            <a:spLocks noChangeAspect="1"/>
          </p:cNvSpPr>
          <p:nvPr/>
        </p:nvSpPr>
        <p:spPr>
          <a:xfrm>
            <a:off x="8805044" y="703394"/>
            <a:ext cx="888467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dirty="0"/>
              <a:t>1.12.b</a:t>
            </a:r>
          </a:p>
        </p:txBody>
      </p:sp>
      <p:pic>
        <p:nvPicPr>
          <p:cNvPr id="2067" name="Picture 3" descr="image00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59" b="95610" l="3365" r="983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93" y="1588929"/>
            <a:ext cx="2851930" cy="201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1" descr="image001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729" y="1608832"/>
            <a:ext cx="3076078" cy="245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>
            <a:off x="6683377" y="2293858"/>
            <a:ext cx="8184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01807" y="2102721"/>
            <a:ext cx="1698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RF SDR Heat spreader plate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6052457" y="3077029"/>
            <a:ext cx="1434766" cy="11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487223" y="2897714"/>
            <a:ext cx="1698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RF FE Heat spreader plate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2188" y="3544045"/>
            <a:ext cx="2655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RF FE Heat spreader plate</a:t>
            </a:r>
          </a:p>
        </p:txBody>
      </p:sp>
      <p:sp>
        <p:nvSpPr>
          <p:cNvPr id="20" name="Oval 19"/>
          <p:cNvSpPr/>
          <p:nvPr/>
        </p:nvSpPr>
        <p:spPr>
          <a:xfrm>
            <a:off x="9716371" y="1443078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Oval 20"/>
          <p:cNvSpPr/>
          <p:nvPr/>
        </p:nvSpPr>
        <p:spPr>
          <a:xfrm>
            <a:off x="10728318" y="1443078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Oval 21"/>
          <p:cNvSpPr/>
          <p:nvPr/>
        </p:nvSpPr>
        <p:spPr>
          <a:xfrm>
            <a:off x="11343617" y="1443078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Oval 22"/>
          <p:cNvSpPr/>
          <p:nvPr/>
        </p:nvSpPr>
        <p:spPr>
          <a:xfrm>
            <a:off x="9723991" y="2212698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Oval 23"/>
          <p:cNvSpPr/>
          <p:nvPr/>
        </p:nvSpPr>
        <p:spPr>
          <a:xfrm>
            <a:off x="10118718" y="1928991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Oval 24"/>
          <p:cNvSpPr/>
          <p:nvPr/>
        </p:nvSpPr>
        <p:spPr>
          <a:xfrm>
            <a:off x="11351237" y="2212698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Oval 25"/>
          <p:cNvSpPr/>
          <p:nvPr/>
        </p:nvSpPr>
        <p:spPr>
          <a:xfrm>
            <a:off x="9716371" y="3816682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Oval 26"/>
          <p:cNvSpPr/>
          <p:nvPr/>
        </p:nvSpPr>
        <p:spPr>
          <a:xfrm>
            <a:off x="10529994" y="3816682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Oval 27"/>
          <p:cNvSpPr/>
          <p:nvPr/>
        </p:nvSpPr>
        <p:spPr>
          <a:xfrm>
            <a:off x="11343617" y="3816682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Oval 28"/>
          <p:cNvSpPr/>
          <p:nvPr/>
        </p:nvSpPr>
        <p:spPr>
          <a:xfrm>
            <a:off x="9723991" y="2698611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Oval 29"/>
          <p:cNvSpPr/>
          <p:nvPr/>
        </p:nvSpPr>
        <p:spPr>
          <a:xfrm>
            <a:off x="10529994" y="3256944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Oval 30"/>
          <p:cNvSpPr/>
          <p:nvPr/>
        </p:nvSpPr>
        <p:spPr>
          <a:xfrm>
            <a:off x="11351237" y="2698611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7692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32" r="9920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8327" y="907626"/>
            <a:ext cx="3456553" cy="3041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6275">
                        <a14:backgroundMark x1="24118" y1="4545" x2="24118" y2="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9763" y="907626"/>
            <a:ext cx="3142237" cy="28464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4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0790" y="1355297"/>
            <a:ext cx="3734252" cy="2680701"/>
          </a:xfrm>
          <a:prstGeom prst="rect">
            <a:avLst/>
          </a:prstGeom>
        </p:spPr>
      </p:pic>
      <p:sp>
        <p:nvSpPr>
          <p:cNvPr id="7" name="Oval 6"/>
          <p:cNvSpPr>
            <a:spLocks noChangeAspect="1"/>
          </p:cNvSpPr>
          <p:nvPr/>
        </p:nvSpPr>
        <p:spPr>
          <a:xfrm>
            <a:off x="526592" y="707297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dirty="0"/>
              <a:t>1.13</a:t>
            </a:r>
          </a:p>
        </p:txBody>
      </p:sp>
      <p:sp>
        <p:nvSpPr>
          <p:cNvPr id="8" name="Rectangle 7"/>
          <p:cNvSpPr/>
          <p:nvPr/>
        </p:nvSpPr>
        <p:spPr>
          <a:xfrm>
            <a:off x="3891860" y="88063"/>
            <a:ext cx="3491918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Main Chassis Sub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881200"/>
              </p:ext>
            </p:extLst>
          </p:nvPr>
        </p:nvGraphicFramePr>
        <p:xfrm>
          <a:off x="373570" y="4948897"/>
          <a:ext cx="11366695" cy="1585342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2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Mechanics Chassis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1.13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Assemble RF cable assembly – RF FE PCBA to RF SDR PCBA cable assembly 4 nos. as shown in above image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1.14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Assemble GPS Antenna cable assembly (i.e., Stick GPS Antenna module at the location shown) &amp; insert the connector inside the Grommet hole &amp; connect to connector on RF SDR board as shown in above image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781233"/>
                  </a:ext>
                </a:extLst>
              </a:tr>
            </a:tbl>
          </a:graphicData>
        </a:graphic>
      </p:graphicFrame>
      <p:cxnSp>
        <p:nvCxnSpPr>
          <p:cNvPr id="10" name="Straight Arrow Connector 9"/>
          <p:cNvCxnSpPr>
            <a:stCxn id="11" idx="0"/>
          </p:cNvCxnSpPr>
          <p:nvPr/>
        </p:nvCxnSpPr>
        <p:spPr>
          <a:xfrm flipH="1" flipV="1">
            <a:off x="1899138" y="3309828"/>
            <a:ext cx="1127465" cy="896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76105" y="4206278"/>
            <a:ext cx="2700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 FE PCBA to RF SDR PCBA cable assembly </a:t>
            </a:r>
            <a:endParaRPr lang="en-IN" dirty="0"/>
          </a:p>
        </p:txBody>
      </p:sp>
      <p:cxnSp>
        <p:nvCxnSpPr>
          <p:cNvPr id="12" name="Straight Arrow Connector 11"/>
          <p:cNvCxnSpPr>
            <a:stCxn id="11" idx="0"/>
          </p:cNvCxnSpPr>
          <p:nvPr/>
        </p:nvCxnSpPr>
        <p:spPr>
          <a:xfrm flipH="1" flipV="1">
            <a:off x="2532521" y="3195052"/>
            <a:ext cx="494082" cy="1011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0"/>
          </p:cNvCxnSpPr>
          <p:nvPr/>
        </p:nvCxnSpPr>
        <p:spPr>
          <a:xfrm flipV="1">
            <a:off x="3026603" y="3106196"/>
            <a:ext cx="405914" cy="1100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0"/>
          </p:cNvCxnSpPr>
          <p:nvPr/>
        </p:nvCxnSpPr>
        <p:spPr>
          <a:xfrm flipV="1">
            <a:off x="3026603" y="3089048"/>
            <a:ext cx="1039297" cy="1117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05377" y="4081773"/>
            <a:ext cx="2897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GPS Antenna cable assembly</a:t>
            </a:r>
            <a:endParaRPr lang="en-IN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7695030" y="2954215"/>
            <a:ext cx="0" cy="1127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>
            <a:spLocks noChangeAspect="1"/>
          </p:cNvSpPr>
          <p:nvPr/>
        </p:nvSpPr>
        <p:spPr>
          <a:xfrm>
            <a:off x="5130696" y="70275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dirty="0"/>
              <a:t>1.14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44002" y="4049880"/>
            <a:ext cx="2897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GPS Antenna cable connector on RF SDR board </a:t>
            </a:r>
            <a:endParaRPr lang="en-IN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9492343" y="2815771"/>
            <a:ext cx="1241312" cy="12341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500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88" b="100000" l="81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2045" y="707297"/>
            <a:ext cx="2734023" cy="3959044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526592" y="707297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dirty="0"/>
              <a:t>1.15</a:t>
            </a:r>
          </a:p>
        </p:txBody>
      </p:sp>
      <p:sp>
        <p:nvSpPr>
          <p:cNvPr id="6" name="Rectangle 5"/>
          <p:cNvSpPr/>
          <p:nvPr/>
        </p:nvSpPr>
        <p:spPr>
          <a:xfrm>
            <a:off x="3891860" y="88063"/>
            <a:ext cx="3491918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Main Chassis Sub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94" r="994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2898" y="1031297"/>
            <a:ext cx="4838700" cy="3371850"/>
          </a:xfrm>
          <a:prstGeom prst="rect">
            <a:avLst/>
          </a:prstGeom>
        </p:spPr>
      </p:pic>
      <p:sp>
        <p:nvSpPr>
          <p:cNvPr id="9" name="Oval 8"/>
          <p:cNvSpPr>
            <a:spLocks noChangeAspect="1"/>
          </p:cNvSpPr>
          <p:nvPr/>
        </p:nvSpPr>
        <p:spPr>
          <a:xfrm>
            <a:off x="5815939" y="707297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dirty="0"/>
              <a:t>1.16</a:t>
            </a:r>
          </a:p>
        </p:txBody>
      </p:sp>
      <p:graphicFrame>
        <p:nvGraphicFramePr>
          <p:cNvPr id="12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160388"/>
              </p:ext>
            </p:extLst>
          </p:nvPr>
        </p:nvGraphicFramePr>
        <p:xfrm>
          <a:off x="317298" y="4885465"/>
          <a:ext cx="11366695" cy="1301506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2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Mechanics Chassis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1.15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Route Battery cable assembly as shown in the above image &amp; insert one end of cable into battery compartment as shown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1.16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Connect LED Cable assembly in LED board and Route LED cable assembly as shown in image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781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5219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66" b="100000" l="1118" r="99379"/>
                    </a14:imgEffect>
                  </a14:imgLayer>
                </a14:imgProps>
              </a:ext>
            </a:extLst>
          </a:blip>
          <a:srcRect t="4921"/>
          <a:stretch/>
        </p:blipFill>
        <p:spPr>
          <a:xfrm rot="10800000">
            <a:off x="2154796" y="488173"/>
            <a:ext cx="6778493" cy="58445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91860" y="88063"/>
            <a:ext cx="3304366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Front Cover Sub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26592" y="707297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2.0 </a:t>
            </a:r>
          </a:p>
        </p:txBody>
      </p:sp>
    </p:spTree>
    <p:extLst>
      <p:ext uri="{BB962C8B-B14F-4D97-AF65-F5344CB8AC3E}">
        <p14:creationId xmlns:p14="http://schemas.microsoft.com/office/powerpoint/2010/main" val="1554320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6" b="99446" l="1478" r="9655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8176" y="1535656"/>
            <a:ext cx="2929256" cy="2604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9" b="99720" l="1989" r="9774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6265" y="1535656"/>
            <a:ext cx="2945202" cy="279286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26592" y="707297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2.1 </a:t>
            </a:r>
          </a:p>
        </p:txBody>
      </p:sp>
      <p:graphicFrame>
        <p:nvGraphicFramePr>
          <p:cNvPr id="5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069577"/>
              </p:ext>
            </p:extLst>
          </p:nvPr>
        </p:nvGraphicFramePr>
        <p:xfrm>
          <a:off x="373570" y="5187724"/>
          <a:ext cx="11366695" cy="935746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2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Front Cover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Captive screw (PFC-2-M5-72) 2 no's , LED light pipe 14 no’s &amp; overlay will be assembled by Front cover manufacturer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 – Assembly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(Vendor Supplied)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891860" y="88063"/>
            <a:ext cx="3304366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Front Cover Sub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72" b="99198" l="812" r="99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9975" y="1535656"/>
            <a:ext cx="3059174" cy="30964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6702" y="4143854"/>
            <a:ext cx="1676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Captive screw</a:t>
            </a:r>
            <a:endParaRPr lang="en-IN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603648" y="2932088"/>
            <a:ext cx="152400" cy="1279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756048" y="3840480"/>
            <a:ext cx="1803078" cy="371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261249" y="3049931"/>
            <a:ext cx="154813" cy="1162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05992" y="4140241"/>
            <a:ext cx="1676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 Light pipe</a:t>
            </a:r>
            <a:endParaRPr lang="en-IN" dirty="0"/>
          </a:p>
        </p:txBody>
      </p:sp>
      <p:sp>
        <p:nvSpPr>
          <p:cNvPr id="18" name="TextBox 17"/>
          <p:cNvSpPr txBox="1"/>
          <p:nvPr/>
        </p:nvSpPr>
        <p:spPr>
          <a:xfrm>
            <a:off x="8413287" y="4388790"/>
            <a:ext cx="1676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 overlay</a:t>
            </a:r>
            <a:endParaRPr lang="en-IN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251338" y="3572068"/>
            <a:ext cx="20361" cy="816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53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54" l="0" r="9909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571" y="1655344"/>
            <a:ext cx="1657416" cy="2508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9" b="98726" l="855" r="988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6630" y="1655344"/>
            <a:ext cx="3287773" cy="26470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23" b="97125" l="17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9428" y="1655344"/>
            <a:ext cx="3130837" cy="26470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1" b="98257" l="2997" r="985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5403" y="1655344"/>
            <a:ext cx="2685557" cy="267285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26592" y="707297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2.2</a:t>
            </a:r>
          </a:p>
        </p:txBody>
      </p:sp>
      <p:graphicFrame>
        <p:nvGraphicFramePr>
          <p:cNvPr id="9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955907"/>
              </p:ext>
            </p:extLst>
          </p:nvPr>
        </p:nvGraphicFramePr>
        <p:xfrm>
          <a:off x="373570" y="5187724"/>
          <a:ext cx="11366695" cy="1301506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2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Front Cover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Assemble Power switch cable assembly (Press fit) at the location shown in the above image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Assemble Power connector cable assembly at the location shown in the above image with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torque of 5Nm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6703166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891860" y="88063"/>
            <a:ext cx="3304366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Front Cover Sub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785561" y="704955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2.3</a:t>
            </a:r>
          </a:p>
        </p:txBody>
      </p:sp>
      <p:cxnSp>
        <p:nvCxnSpPr>
          <p:cNvPr id="12" name="Straight Arrow Connector 11"/>
          <p:cNvCxnSpPr>
            <a:stCxn id="13" idx="0"/>
          </p:cNvCxnSpPr>
          <p:nvPr/>
        </p:nvCxnSpPr>
        <p:spPr>
          <a:xfrm flipH="1" flipV="1">
            <a:off x="844063" y="2757269"/>
            <a:ext cx="2180492" cy="1714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61515" y="4471833"/>
            <a:ext cx="2926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/>
              <a:t>Power Switch cable assembly</a:t>
            </a:r>
          </a:p>
        </p:txBody>
      </p:sp>
      <p:cxnSp>
        <p:nvCxnSpPr>
          <p:cNvPr id="15" name="Straight Arrow Connector 14"/>
          <p:cNvCxnSpPr>
            <a:stCxn id="13" idx="0"/>
          </p:cNvCxnSpPr>
          <p:nvPr/>
        </p:nvCxnSpPr>
        <p:spPr>
          <a:xfrm flipV="1">
            <a:off x="3024555" y="3418449"/>
            <a:ext cx="1406768" cy="1053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9" idx="0"/>
          </p:cNvCxnSpPr>
          <p:nvPr/>
        </p:nvCxnSpPr>
        <p:spPr>
          <a:xfrm flipH="1" flipV="1">
            <a:off x="6656972" y="2409098"/>
            <a:ext cx="2768382" cy="2203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79434" y="4612732"/>
            <a:ext cx="329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/>
              <a:t>Power connector cable assembly</a:t>
            </a:r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V="1">
            <a:off x="9425354" y="2883878"/>
            <a:ext cx="1311254" cy="1728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932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50" b="98295" l="2547" r="9705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3815" y="776932"/>
            <a:ext cx="4548289" cy="39325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93" b="100000" l="1836" r="990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7531" y="776933"/>
            <a:ext cx="4323310" cy="393250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26592" y="707297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2.4</a:t>
            </a:r>
          </a:p>
        </p:txBody>
      </p:sp>
      <p:graphicFrame>
        <p:nvGraphicFramePr>
          <p:cNvPr id="5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58049"/>
              </p:ext>
            </p:extLst>
          </p:nvPr>
        </p:nvGraphicFramePr>
        <p:xfrm>
          <a:off x="373570" y="5187724"/>
          <a:ext cx="11366695" cy="935746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2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Front Cover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Assemble Antenna cable assembly at the location shown in the above image with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torque of 0.7Nm to 1.1Nm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891860" y="88063"/>
            <a:ext cx="3304366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Front Cover Sub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>
            <a:stCxn id="8" idx="2"/>
          </p:cNvCxnSpPr>
          <p:nvPr/>
        </p:nvCxnSpPr>
        <p:spPr>
          <a:xfrm>
            <a:off x="5532123" y="1292402"/>
            <a:ext cx="1848524" cy="1436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69083" y="923070"/>
            <a:ext cx="2926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/>
              <a:t>Antenna Cable assembly</a:t>
            </a:r>
          </a:p>
        </p:txBody>
      </p:sp>
      <p:cxnSp>
        <p:nvCxnSpPr>
          <p:cNvPr id="9" name="Straight Arrow Connector 8"/>
          <p:cNvCxnSpPr>
            <a:stCxn id="8" idx="2"/>
          </p:cNvCxnSpPr>
          <p:nvPr/>
        </p:nvCxnSpPr>
        <p:spPr>
          <a:xfrm>
            <a:off x="5532123" y="1292402"/>
            <a:ext cx="3203914" cy="1173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266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48" r="998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2950" y="835409"/>
            <a:ext cx="9851485" cy="53816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28457" y="116198"/>
            <a:ext cx="3120470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Top Cover Sub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26592" y="707297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3.0</a:t>
            </a:r>
          </a:p>
        </p:txBody>
      </p:sp>
    </p:spTree>
    <p:extLst>
      <p:ext uri="{BB962C8B-B14F-4D97-AF65-F5344CB8AC3E}">
        <p14:creationId xmlns:p14="http://schemas.microsoft.com/office/powerpoint/2010/main" val="1671261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32595" y="205713"/>
            <a:ext cx="3660617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OpenCellular - Assembly</a:t>
            </a:r>
            <a:endParaRPr lang="en-US" sz="2400" dirty="0"/>
          </a:p>
        </p:txBody>
      </p:sp>
      <p:pic>
        <p:nvPicPr>
          <p:cNvPr id="4098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630" y="1256103"/>
            <a:ext cx="3357415" cy="491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" descr="image00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8" b="97011" l="2252" r="957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32" y="1167618"/>
            <a:ext cx="4422797" cy="509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771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42" b="99329" l="641" r="999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2791" y="1347377"/>
            <a:ext cx="6053263" cy="289082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26592" y="707297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3.1</a:t>
            </a:r>
          </a:p>
        </p:txBody>
      </p:sp>
      <p:graphicFrame>
        <p:nvGraphicFramePr>
          <p:cNvPr id="5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136770"/>
              </p:ext>
            </p:extLst>
          </p:nvPr>
        </p:nvGraphicFramePr>
        <p:xfrm>
          <a:off x="373570" y="5187724"/>
          <a:ext cx="11366695" cy="935364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2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Front Cover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Guide pin </a:t>
                      </a:r>
                      <a:r>
                        <a:rPr lang="en-IN" sz="1400" dirty="0"/>
                        <a:t>(FPQSA4-P3.00-L4-B10 2nos.) would be assembled by chassis manufacturing vendor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 – Assembly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(Vendor Supplied)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8" name="Straight Arrow Connector 7"/>
          <p:cNvCxnSpPr>
            <a:stCxn id="10" idx="0"/>
          </p:cNvCxnSpPr>
          <p:nvPr/>
        </p:nvCxnSpPr>
        <p:spPr>
          <a:xfrm flipH="1" flipV="1">
            <a:off x="3502855" y="1886400"/>
            <a:ext cx="3492904" cy="2351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963508" y="2364704"/>
            <a:ext cx="548640" cy="1873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53706" y="4238198"/>
            <a:ext cx="1284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Guide Pin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428457" y="116198"/>
            <a:ext cx="3120470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Top Cover Sub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731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26592" y="707297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3.2</a:t>
            </a:r>
          </a:p>
        </p:txBody>
      </p:sp>
      <p:graphicFrame>
        <p:nvGraphicFramePr>
          <p:cNvPr id="5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558075"/>
              </p:ext>
            </p:extLst>
          </p:nvPr>
        </p:nvGraphicFramePr>
        <p:xfrm>
          <a:off x="373570" y="5187724"/>
          <a:ext cx="11366695" cy="1514866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83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Front Cover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3.2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a)     Assemble TIM (</a:t>
                      </a:r>
                      <a:r>
                        <a:rPr kumimoji="0" lang="en-I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PG80A-00-150BL </a:t>
                      </a:r>
                      <a:r>
                        <a:rPr kumimoji="0" lang="en-IN" sz="14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Fujipoly</a:t>
                      </a:r>
                      <a:r>
                        <a:rPr kumimoji="0" lang="en-I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make)  </a:t>
                      </a: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at 1 place as shown in above image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400774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Dispense Thermal Gel as shown in the above image (location of thermal gel are marked in Cyan color)</a:t>
                      </a:r>
                    </a:p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Note: For detailed Thermal gel dispensing instruction refer drawing </a:t>
                      </a:r>
                      <a:r>
                        <a:rPr kumimoji="0" lang="en-I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291-000018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 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4428457" y="116198"/>
            <a:ext cx="3120470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Top Cover Sub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4" name="Pictur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61" b="96981" l="1915" r="97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634" y="958219"/>
            <a:ext cx="4465638" cy="393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886" l="498" r="9975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239" y="1696559"/>
            <a:ext cx="5588342" cy="285214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228887" y="707297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3.3</a:t>
            </a:r>
          </a:p>
        </p:txBody>
      </p:sp>
      <p:cxnSp>
        <p:nvCxnSpPr>
          <p:cNvPr id="11" name="Straight Arrow Connector 10"/>
          <p:cNvCxnSpPr>
            <a:stCxn id="12" idx="0"/>
          </p:cNvCxnSpPr>
          <p:nvPr/>
        </p:nvCxnSpPr>
        <p:spPr>
          <a:xfrm flipV="1">
            <a:off x="3471438" y="3179298"/>
            <a:ext cx="492498" cy="1068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29385" y="4248005"/>
            <a:ext cx="1284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TIM</a:t>
            </a:r>
          </a:p>
        </p:txBody>
      </p:sp>
    </p:spTree>
    <p:extLst>
      <p:ext uri="{BB962C8B-B14F-4D97-AF65-F5344CB8AC3E}">
        <p14:creationId xmlns:p14="http://schemas.microsoft.com/office/powerpoint/2010/main" val="3927512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3135" y1="9380" x2="43135" y2="93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4392" y="1027337"/>
            <a:ext cx="4559288" cy="361508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26592" y="707297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3.4</a:t>
            </a:r>
          </a:p>
        </p:txBody>
      </p:sp>
      <p:graphicFrame>
        <p:nvGraphicFramePr>
          <p:cNvPr id="5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516415"/>
              </p:ext>
            </p:extLst>
          </p:nvPr>
        </p:nvGraphicFramePr>
        <p:xfrm>
          <a:off x="373570" y="5187724"/>
          <a:ext cx="11366695" cy="935746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2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Front Cover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Assemble Buzzer cable assembly with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M1.6x6 Screw  2 no's with torque of 1Nm as shown in above image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428457" y="116198"/>
            <a:ext cx="3120470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Top Cover Sub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>
            <a:stCxn id="8" idx="0"/>
          </p:cNvCxnSpPr>
          <p:nvPr/>
        </p:nvCxnSpPr>
        <p:spPr>
          <a:xfrm flipV="1">
            <a:off x="2563183" y="2803163"/>
            <a:ext cx="2318306" cy="1093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20837" y="3896688"/>
            <a:ext cx="2284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Buzzer cable assembly</a:t>
            </a:r>
          </a:p>
        </p:txBody>
      </p:sp>
    </p:spTree>
    <p:extLst>
      <p:ext uri="{BB962C8B-B14F-4D97-AF65-F5344CB8AC3E}">
        <p14:creationId xmlns:p14="http://schemas.microsoft.com/office/powerpoint/2010/main" val="3573488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26592" y="707297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3.5</a:t>
            </a:r>
          </a:p>
        </p:txBody>
      </p:sp>
      <p:graphicFrame>
        <p:nvGraphicFramePr>
          <p:cNvPr id="5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348021"/>
              </p:ext>
            </p:extLst>
          </p:nvPr>
        </p:nvGraphicFramePr>
        <p:xfrm>
          <a:off x="373570" y="5187724"/>
          <a:ext cx="11366695" cy="865270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2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Front Cover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Assemble SODIMM module on GBC board &amp; ensure it is firmly fixed with auto latch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428457" y="116198"/>
            <a:ext cx="3120470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Top Cover Sub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437" y1="87011" x2="16437" y2="87011"/>
                        <a14:foregroundMark x1="8613" y1="74860" x2="8613" y2="74860"/>
                        <a14:foregroundMark x1="6706" y1="70391" x2="6706" y2="7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657" y="1056893"/>
            <a:ext cx="7625355" cy="359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725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814">
                        <a14:foregroundMark x1="6610" y1="42464" x2="6610" y2="42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235" y="806943"/>
            <a:ext cx="2710302" cy="417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889" y="1701862"/>
            <a:ext cx="5168662" cy="281102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26592" y="707297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3.6</a:t>
            </a:r>
          </a:p>
        </p:txBody>
      </p:sp>
      <p:graphicFrame>
        <p:nvGraphicFramePr>
          <p:cNvPr id="5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666789"/>
              </p:ext>
            </p:extLst>
          </p:nvPr>
        </p:nvGraphicFramePr>
        <p:xfrm>
          <a:off x="373570" y="5187724"/>
          <a:ext cx="11366695" cy="1371982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2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Front Cover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Before placing GBC board on to Top cover connect buzzer cable assembly to its respective connector on GBC board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Align GBC board with guide pins on top cover &amp; assemble screws M3x6 Screw 8 nos. as shown in the above image (Marked in red circle)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670316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428457" y="116198"/>
            <a:ext cx="3120470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Top Cover Sub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432681" y="704955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3.7</a:t>
            </a:r>
          </a:p>
        </p:txBody>
      </p:sp>
      <p:sp>
        <p:nvSpPr>
          <p:cNvPr id="9" name="Oval 8"/>
          <p:cNvSpPr/>
          <p:nvPr/>
        </p:nvSpPr>
        <p:spPr>
          <a:xfrm>
            <a:off x="8276191" y="4019550"/>
            <a:ext cx="30266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/>
          <p:cNvSpPr/>
          <p:nvPr/>
        </p:nvSpPr>
        <p:spPr>
          <a:xfrm>
            <a:off x="10219291" y="4089400"/>
            <a:ext cx="30266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/>
          <p:cNvSpPr/>
          <p:nvPr/>
        </p:nvSpPr>
        <p:spPr>
          <a:xfrm>
            <a:off x="10276441" y="2858366"/>
            <a:ext cx="30266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Oval 11"/>
          <p:cNvSpPr/>
          <p:nvPr/>
        </p:nvSpPr>
        <p:spPr>
          <a:xfrm>
            <a:off x="8276191" y="2628900"/>
            <a:ext cx="30266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Oval 12"/>
          <p:cNvSpPr/>
          <p:nvPr/>
        </p:nvSpPr>
        <p:spPr>
          <a:xfrm>
            <a:off x="9139791" y="2241550"/>
            <a:ext cx="30266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Oval 13"/>
          <p:cNvSpPr/>
          <p:nvPr/>
        </p:nvSpPr>
        <p:spPr>
          <a:xfrm>
            <a:off x="10227242" y="1192635"/>
            <a:ext cx="30266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Oval 14"/>
          <p:cNvSpPr/>
          <p:nvPr/>
        </p:nvSpPr>
        <p:spPr>
          <a:xfrm>
            <a:off x="8283612" y="1192635"/>
            <a:ext cx="30266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6468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2686" y="1920340"/>
            <a:ext cx="4920597" cy="272334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26592" y="707297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3.8</a:t>
            </a:r>
          </a:p>
        </p:txBody>
      </p:sp>
      <p:graphicFrame>
        <p:nvGraphicFramePr>
          <p:cNvPr id="5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087251"/>
              </p:ext>
            </p:extLst>
          </p:nvPr>
        </p:nvGraphicFramePr>
        <p:xfrm>
          <a:off x="373570" y="5187724"/>
          <a:ext cx="11366695" cy="865270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2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Front Cover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Assemble mSATA at its respective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position of connector &amp; fix it firmly with M2x4 screw 1 nos.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670316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428457" y="116198"/>
            <a:ext cx="3120470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Top Cover Sub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092" y="918721"/>
            <a:ext cx="2410339" cy="320446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3725707" y="1583640"/>
            <a:ext cx="4473525" cy="11113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05004" y="4138979"/>
            <a:ext cx="1913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image is only for reference</a:t>
            </a:r>
          </a:p>
        </p:txBody>
      </p:sp>
    </p:spTree>
    <p:extLst>
      <p:ext uri="{BB962C8B-B14F-4D97-AF65-F5344CB8AC3E}">
        <p14:creationId xmlns:p14="http://schemas.microsoft.com/office/powerpoint/2010/main" val="508370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26592" y="707297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4.1</a:t>
            </a:r>
          </a:p>
        </p:txBody>
      </p:sp>
      <p:graphicFrame>
        <p:nvGraphicFramePr>
          <p:cNvPr id="3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906402"/>
              </p:ext>
            </p:extLst>
          </p:nvPr>
        </p:nvGraphicFramePr>
        <p:xfrm>
          <a:off x="329581" y="4473174"/>
          <a:ext cx="11366695" cy="2225422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2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Front Cover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Before assembling top cover on to Main chassis ensure to connect </a:t>
                      </a:r>
                    </a:p>
                    <a:p>
                      <a:pPr marL="742950" marR="0" lvl="1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Batter cable assembly to GBC board</a:t>
                      </a:r>
                    </a:p>
                    <a:p>
                      <a:pPr marL="742950" marR="0" lvl="1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switch cable assembly to GBC board</a:t>
                      </a:r>
                    </a:p>
                    <a:p>
                      <a:pPr marL="742950" marR="0" lvl="1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LED Cable assembly to GBC board</a:t>
                      </a:r>
                    </a:p>
                    <a:p>
                      <a:pPr marL="742950" marR="0" lvl="1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connector cable assembly to GBC board</a:t>
                      </a:r>
                    </a:p>
                    <a:p>
                      <a:pPr marL="742950" marR="0" lvl="1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Antenna cable assembly to RF FE board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Align Top cover &amp; Main chassis assembly to their respective screw points &amp; fix it firmly with M4x 10 screws 16 no’s with torque of 2.2 Nm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915913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428457" y="116198"/>
            <a:ext cx="2964529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Main Chassis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239449" y="707297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4.1</a:t>
            </a:r>
          </a:p>
        </p:txBody>
      </p:sp>
      <p:pic>
        <p:nvPicPr>
          <p:cNvPr id="8194" name="Picture 2" descr="image00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333" y1="67619" x2="3333" y2="67619"/>
                        <a14:foregroundMark x1="9167" y1="69116" x2="9167" y2="69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34" y="809623"/>
            <a:ext cx="3768951" cy="329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3302" y1="91327" x2="13302" y2="91327"/>
                        <a14:foregroundMark x1="15649" y1="88673" x2="15649" y2="88673"/>
                        <a14:foregroundMark x1="21753" y1="87959" x2="21753" y2="87959"/>
                        <a14:foregroundMark x1="34742" y1="88673" x2="34742" y2="88673"/>
                        <a14:foregroundMark x1="32238" y1="93776" x2="32238" y2="93776"/>
                        <a14:foregroundMark x1="31925" y1="91531" x2="31925" y2="91531"/>
                        <a14:foregroundMark x1="54304" y1="88776" x2="54304" y2="88776"/>
                        <a14:foregroundMark x1="49296" y1="94898" x2="49296" y2="94898"/>
                        <a14:foregroundMark x1="65258" y1="94286" x2="65258" y2="94286"/>
                        <a14:foregroundMark x1="64319" y1="92041" x2="64319" y2="92041"/>
                        <a14:foregroundMark x1="70423" y1="91531" x2="70423" y2="91531"/>
                        <a14:foregroundMark x1="69640" y1="88571" x2="69640" y2="88571"/>
                        <a14:foregroundMark x1="80595" y1="88673" x2="80595" y2="88673"/>
                        <a14:foregroundMark x1="84194" y1="91122" x2="84194" y2="91122"/>
                        <a14:foregroundMark x1="88263" y1="88571" x2="88263" y2="8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855" y="516308"/>
            <a:ext cx="2486408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8360955" y="887844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/>
          <p:cNvSpPr/>
          <p:nvPr/>
        </p:nvSpPr>
        <p:spPr>
          <a:xfrm>
            <a:off x="8360955" y="1558404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/>
          <p:cNvSpPr/>
          <p:nvPr/>
        </p:nvSpPr>
        <p:spPr>
          <a:xfrm>
            <a:off x="8360955" y="2190424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/>
          <p:cNvSpPr/>
          <p:nvPr/>
        </p:nvSpPr>
        <p:spPr>
          <a:xfrm>
            <a:off x="8360955" y="2906704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Oval 11"/>
          <p:cNvSpPr/>
          <p:nvPr/>
        </p:nvSpPr>
        <p:spPr>
          <a:xfrm>
            <a:off x="8360955" y="3536168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Oval 12"/>
          <p:cNvSpPr/>
          <p:nvPr/>
        </p:nvSpPr>
        <p:spPr>
          <a:xfrm>
            <a:off x="10465980" y="887844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Oval 13"/>
          <p:cNvSpPr/>
          <p:nvPr/>
        </p:nvSpPr>
        <p:spPr>
          <a:xfrm>
            <a:off x="10465980" y="1558404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Oval 14"/>
          <p:cNvSpPr/>
          <p:nvPr/>
        </p:nvSpPr>
        <p:spPr>
          <a:xfrm>
            <a:off x="10465980" y="2190424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Oval 15"/>
          <p:cNvSpPr/>
          <p:nvPr/>
        </p:nvSpPr>
        <p:spPr>
          <a:xfrm>
            <a:off x="10465980" y="2906704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Oval 16"/>
          <p:cNvSpPr/>
          <p:nvPr/>
        </p:nvSpPr>
        <p:spPr>
          <a:xfrm>
            <a:off x="10465980" y="3536168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Oval 17"/>
          <p:cNvSpPr/>
          <p:nvPr/>
        </p:nvSpPr>
        <p:spPr>
          <a:xfrm>
            <a:off x="8758561" y="3688433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Oval 18"/>
          <p:cNvSpPr/>
          <p:nvPr/>
        </p:nvSpPr>
        <p:spPr>
          <a:xfrm>
            <a:off x="9300194" y="3673193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Oval 19"/>
          <p:cNvSpPr/>
          <p:nvPr/>
        </p:nvSpPr>
        <p:spPr>
          <a:xfrm>
            <a:off x="10107633" y="3688433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Oval 20"/>
          <p:cNvSpPr/>
          <p:nvPr/>
        </p:nvSpPr>
        <p:spPr>
          <a:xfrm>
            <a:off x="8793200" y="662552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Oval 21"/>
          <p:cNvSpPr/>
          <p:nvPr/>
        </p:nvSpPr>
        <p:spPr>
          <a:xfrm>
            <a:off x="9433374" y="661189"/>
            <a:ext cx="200309" cy="2180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Oval 22"/>
          <p:cNvSpPr/>
          <p:nvPr/>
        </p:nvSpPr>
        <p:spPr>
          <a:xfrm>
            <a:off x="10043212" y="662552"/>
            <a:ext cx="234948" cy="233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7073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26592" y="707297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4.3</a:t>
            </a:r>
          </a:p>
        </p:txBody>
      </p:sp>
      <p:graphicFrame>
        <p:nvGraphicFramePr>
          <p:cNvPr id="3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45318"/>
              </p:ext>
            </p:extLst>
          </p:nvPr>
        </p:nvGraphicFramePr>
        <p:xfrm>
          <a:off x="373570" y="5187724"/>
          <a:ext cx="11366695" cy="935746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2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Front Cover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Align Front cover assembly on to Main chassis sub assembly &amp; fix it firmly with M4x10 screw with torque of 2.2Nm as shown in above image (Marked in red circle)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428457" y="116198"/>
            <a:ext cx="2964529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Main Chassis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9" b="100000" l="26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077771" y="1347377"/>
            <a:ext cx="4448659" cy="3203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073" y1="19194" x2="63073" y2="19194"/>
                        <a14:foregroundMark x1="69137" y1="16507" x2="69137" y2="16507"/>
                        <a14:foregroundMark x1="76550" y1="16123" x2="76550" y2="16123"/>
                        <a14:foregroundMark x1="68329" y1="22073" x2="68329" y2="22073"/>
                        <a14:foregroundMark x1="83288" y1="16123" x2="83288" y2="16123"/>
                        <a14:foregroundMark x1="20755" y1="16507" x2="20755" y2="16507"/>
                        <a14:foregroundMark x1="7143" y1="57774" x2="7143" y2="57774"/>
                        <a14:foregroundMark x1="12803" y1="86564" x2="12803" y2="86564"/>
                        <a14:foregroundMark x1="95148" y1="74280" x2="95148" y2="74280"/>
                        <a14:foregroundMark x1="88005" y1="86564" x2="88005" y2="865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090308" y="1372777"/>
            <a:ext cx="4830796" cy="339197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904590" y="1479411"/>
            <a:ext cx="347109" cy="3239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/>
          <p:cNvSpPr/>
          <p:nvPr/>
        </p:nvSpPr>
        <p:spPr>
          <a:xfrm>
            <a:off x="8288890" y="1466711"/>
            <a:ext cx="347109" cy="3239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/>
          <p:cNvSpPr/>
          <p:nvPr/>
        </p:nvSpPr>
        <p:spPr>
          <a:xfrm>
            <a:off x="9698590" y="1479411"/>
            <a:ext cx="347109" cy="3239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/>
          <p:cNvSpPr/>
          <p:nvPr/>
        </p:nvSpPr>
        <p:spPr>
          <a:xfrm>
            <a:off x="10320890" y="1911211"/>
            <a:ext cx="347109" cy="3239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/>
          <p:cNvSpPr/>
          <p:nvPr/>
        </p:nvSpPr>
        <p:spPr>
          <a:xfrm>
            <a:off x="10333590" y="3308211"/>
            <a:ext cx="347109" cy="3239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Oval 11"/>
          <p:cNvSpPr/>
          <p:nvPr/>
        </p:nvSpPr>
        <p:spPr>
          <a:xfrm>
            <a:off x="6256890" y="1923911"/>
            <a:ext cx="347109" cy="3239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Oval 12"/>
          <p:cNvSpPr/>
          <p:nvPr/>
        </p:nvSpPr>
        <p:spPr>
          <a:xfrm>
            <a:off x="6269590" y="3320911"/>
            <a:ext cx="347109" cy="3239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Oval 13"/>
          <p:cNvSpPr/>
          <p:nvPr/>
        </p:nvSpPr>
        <p:spPr>
          <a:xfrm>
            <a:off x="6891890" y="3727311"/>
            <a:ext cx="347109" cy="3239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Oval 14"/>
          <p:cNvSpPr/>
          <p:nvPr/>
        </p:nvSpPr>
        <p:spPr>
          <a:xfrm>
            <a:off x="8276190" y="3714611"/>
            <a:ext cx="347109" cy="3239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Oval 15"/>
          <p:cNvSpPr/>
          <p:nvPr/>
        </p:nvSpPr>
        <p:spPr>
          <a:xfrm>
            <a:off x="9685890" y="3727311"/>
            <a:ext cx="347109" cy="3239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3394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26592" y="707297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4.4</a:t>
            </a:r>
          </a:p>
        </p:txBody>
      </p:sp>
      <p:graphicFrame>
        <p:nvGraphicFramePr>
          <p:cNvPr id="3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932351"/>
              </p:ext>
            </p:extLst>
          </p:nvPr>
        </p:nvGraphicFramePr>
        <p:xfrm>
          <a:off x="373570" y="5187724"/>
          <a:ext cx="11366695" cy="865270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2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Front Cover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Align battery cover &amp; fix it firmly with M4x10 screws 6 nos.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428457" y="116198"/>
            <a:ext cx="2964529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Main Chassis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7" b="99375" l="3713" r="9820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6672" y="1650977"/>
            <a:ext cx="5064370" cy="31125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2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5730" y="1597400"/>
            <a:ext cx="5140966" cy="321970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564602" y="2118040"/>
            <a:ext cx="347109" cy="3239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/>
          <p:cNvSpPr/>
          <p:nvPr/>
        </p:nvSpPr>
        <p:spPr>
          <a:xfrm>
            <a:off x="9762031" y="1683635"/>
            <a:ext cx="347109" cy="3239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Oval 14"/>
          <p:cNvSpPr/>
          <p:nvPr/>
        </p:nvSpPr>
        <p:spPr>
          <a:xfrm>
            <a:off x="9019825" y="2871170"/>
            <a:ext cx="347109" cy="3239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Oval 15"/>
          <p:cNvSpPr/>
          <p:nvPr/>
        </p:nvSpPr>
        <p:spPr>
          <a:xfrm>
            <a:off x="10217254" y="2436765"/>
            <a:ext cx="347109" cy="3239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Oval 16"/>
          <p:cNvSpPr/>
          <p:nvPr/>
        </p:nvSpPr>
        <p:spPr>
          <a:xfrm>
            <a:off x="8236981" y="2638680"/>
            <a:ext cx="347109" cy="3239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Oval 17"/>
          <p:cNvSpPr/>
          <p:nvPr/>
        </p:nvSpPr>
        <p:spPr>
          <a:xfrm>
            <a:off x="10506307" y="1927464"/>
            <a:ext cx="347109" cy="3239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9849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28457" y="116198"/>
            <a:ext cx="2305696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Battery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9988" y="5289453"/>
            <a:ext cx="11117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Remove Battery cover from its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Battery should be wrapped with foam &amp; placed inside battery slot, before placing inside battery slot connectors need to be ensured to plugged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Reassemble Battery cover in its own place and assemble with </a:t>
            </a:r>
            <a:r>
              <a:rPr lang="en-US" dirty="0">
                <a:solidFill>
                  <a:srgbClr val="FF0000"/>
                </a:solidFill>
              </a:rPr>
              <a:t>the M4x6 screws with proper torque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63" b="99472" l="9810" r="9560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477" y="1793929"/>
            <a:ext cx="3528980" cy="1958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0" b="100000" l="566" r="969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3907" y="1214722"/>
            <a:ext cx="3454608" cy="27190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975" y="733399"/>
            <a:ext cx="396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Battery has to be assembled inside the unit during the field installation stage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62743" y="3934245"/>
            <a:ext cx="326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Foam wrapped on top of battery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7146" y="1214722"/>
            <a:ext cx="2688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Battery placed inside battery compartment</a:t>
            </a:r>
          </a:p>
        </p:txBody>
      </p:sp>
      <p:cxnSp>
        <p:nvCxnSpPr>
          <p:cNvPr id="9" name="Straight Arrow Connector 8"/>
          <p:cNvCxnSpPr>
            <a:stCxn id="8" idx="2"/>
          </p:cNvCxnSpPr>
          <p:nvPr/>
        </p:nvCxnSpPr>
        <p:spPr>
          <a:xfrm flipH="1">
            <a:off x="7557146" y="1861053"/>
            <a:ext cx="1344497" cy="757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866042" y="3146021"/>
            <a:ext cx="0" cy="787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445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1860" y="88063"/>
            <a:ext cx="3491918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Main Chassis Sub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620" y="815073"/>
            <a:ext cx="5500914" cy="540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526592" y="707297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1.0</a:t>
            </a:r>
          </a:p>
        </p:txBody>
      </p:sp>
    </p:spTree>
    <p:extLst>
      <p:ext uri="{BB962C8B-B14F-4D97-AF65-F5344CB8AC3E}">
        <p14:creationId xmlns:p14="http://schemas.microsoft.com/office/powerpoint/2010/main" val="22668162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26592" y="707297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4.5</a:t>
            </a:r>
          </a:p>
        </p:txBody>
      </p:sp>
      <p:graphicFrame>
        <p:nvGraphicFramePr>
          <p:cNvPr id="3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099058"/>
              </p:ext>
            </p:extLst>
          </p:nvPr>
        </p:nvGraphicFramePr>
        <p:xfrm>
          <a:off x="373570" y="5187724"/>
          <a:ext cx="11366695" cy="935746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2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Front Cover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Align light pipe part on to front cover and fix it with 4 nos. of M3x6 screw as shown in above image (Marked in red circle) with torque of 1Nm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428457" y="116198"/>
            <a:ext cx="2964529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Main Chassis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166672" y="1566153"/>
            <a:ext cx="4681327" cy="3250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160440" y="1341303"/>
            <a:ext cx="5250106" cy="347561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188428" y="2103162"/>
            <a:ext cx="329974" cy="3352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/>
          <p:cNvSpPr/>
          <p:nvPr/>
        </p:nvSpPr>
        <p:spPr>
          <a:xfrm>
            <a:off x="9866309" y="2095908"/>
            <a:ext cx="329974" cy="3352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/>
          <p:cNvSpPr/>
          <p:nvPr/>
        </p:nvSpPr>
        <p:spPr>
          <a:xfrm>
            <a:off x="9975167" y="3380424"/>
            <a:ext cx="329974" cy="3352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/>
          <p:cNvSpPr/>
          <p:nvPr/>
        </p:nvSpPr>
        <p:spPr>
          <a:xfrm>
            <a:off x="7108589" y="3402198"/>
            <a:ext cx="329974" cy="3352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/>
          <p:cNvSpPr txBox="1"/>
          <p:nvPr/>
        </p:nvSpPr>
        <p:spPr>
          <a:xfrm>
            <a:off x="669258" y="4632247"/>
            <a:ext cx="1354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pipe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349829" y="3569818"/>
            <a:ext cx="674384" cy="1062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047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26592" y="707297"/>
            <a:ext cx="731520" cy="731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4.6</a:t>
            </a:r>
          </a:p>
        </p:txBody>
      </p:sp>
      <p:graphicFrame>
        <p:nvGraphicFramePr>
          <p:cNvPr id="3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059730"/>
              </p:ext>
            </p:extLst>
          </p:nvPr>
        </p:nvGraphicFramePr>
        <p:xfrm>
          <a:off x="373570" y="5187724"/>
          <a:ext cx="11366695" cy="865270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2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Front Cover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Align Shorty antenna plastic part and assemble the part with M3x6 screw with torque of 1 Nm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428457" y="116198"/>
            <a:ext cx="2964529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Main Chassis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271" y="1296155"/>
            <a:ext cx="4874976" cy="3405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2005" y1="10634" x2="22005" y2="10634"/>
                        <a14:foregroundMark x1="33984" y1="9407" x2="33984" y2="9407"/>
                        <a14:foregroundMark x1="29297" y1="18200" x2="29297" y2="18200"/>
                        <a14:foregroundMark x1="44401" y1="11861" x2="44401" y2="11861"/>
                        <a14:foregroundMark x1="42448" y1="4499" x2="42448" y2="4499"/>
                        <a14:foregroundMark x1="10156" y1="4908" x2="10156" y2="4908"/>
                        <a14:foregroundMark x1="16406" y1="19427" x2="16406" y2="19427"/>
                        <a14:foregroundMark x1="18620" y1="27403" x2="18620" y2="27403"/>
                        <a14:foregroundMark x1="26953" y1="27403" x2="26953" y2="27403"/>
                        <a14:foregroundMark x1="32943" y1="25153" x2="32943" y2="25153"/>
                        <a14:foregroundMark x1="55208" y1="6544" x2="55208" y2="6544"/>
                        <a14:foregroundMark x1="48307" y1="32720" x2="48307" y2="327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9406" y="1296155"/>
            <a:ext cx="5781472" cy="368117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298761" y="2932654"/>
            <a:ext cx="329974" cy="3352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/>
          <p:cNvSpPr/>
          <p:nvPr/>
        </p:nvSpPr>
        <p:spPr>
          <a:xfrm>
            <a:off x="9917104" y="2228711"/>
            <a:ext cx="329974" cy="3352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/>
          <p:cNvSpPr txBox="1"/>
          <p:nvPr/>
        </p:nvSpPr>
        <p:spPr>
          <a:xfrm>
            <a:off x="4054492" y="4621291"/>
            <a:ext cx="185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Shorty Antenna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854499" y="3833504"/>
            <a:ext cx="0" cy="787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357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831789"/>
              </p:ext>
            </p:extLst>
          </p:nvPr>
        </p:nvGraphicFramePr>
        <p:xfrm>
          <a:off x="373570" y="5187724"/>
          <a:ext cx="11366695" cy="1149106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2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Front Cover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Place the Main chassis assembly inside Front visual cover as shown &amp; assemble 2 nos. of M4x10 screws &amp; M3x6 screws 2 no’s at the location as shown. </a:t>
                      </a:r>
                    </a:p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Assemble captive screws &amp; M4x10 screw with torque of 2.2 Nm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428457" y="116198"/>
            <a:ext cx="2964529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Main Chassis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26592" y="707297"/>
            <a:ext cx="731520" cy="731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4.7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0073" y="707297"/>
            <a:ext cx="4447263" cy="39322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147" r="3387"/>
          <a:stretch/>
        </p:blipFill>
        <p:spPr>
          <a:xfrm>
            <a:off x="7573239" y="707297"/>
            <a:ext cx="2288214" cy="435768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848818" y="1190663"/>
            <a:ext cx="329974" cy="3352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/>
          <p:cNvSpPr/>
          <p:nvPr/>
        </p:nvSpPr>
        <p:spPr>
          <a:xfrm>
            <a:off x="9278474" y="1197921"/>
            <a:ext cx="329974" cy="3352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/>
          <p:cNvSpPr/>
          <p:nvPr/>
        </p:nvSpPr>
        <p:spPr>
          <a:xfrm>
            <a:off x="8175386" y="936664"/>
            <a:ext cx="329974" cy="3352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/>
          <p:cNvSpPr/>
          <p:nvPr/>
        </p:nvSpPr>
        <p:spPr>
          <a:xfrm>
            <a:off x="8951902" y="943924"/>
            <a:ext cx="329974" cy="3352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/>
          <p:cNvSpPr/>
          <p:nvPr/>
        </p:nvSpPr>
        <p:spPr>
          <a:xfrm>
            <a:off x="7725166" y="4410776"/>
            <a:ext cx="329974" cy="3352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Oval 11"/>
          <p:cNvSpPr/>
          <p:nvPr/>
        </p:nvSpPr>
        <p:spPr>
          <a:xfrm>
            <a:off x="9358027" y="4418033"/>
            <a:ext cx="329974" cy="3352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566773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26592" y="707297"/>
            <a:ext cx="731520" cy="731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4.8</a:t>
            </a:r>
          </a:p>
        </p:txBody>
      </p:sp>
      <p:graphicFrame>
        <p:nvGraphicFramePr>
          <p:cNvPr id="3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91853"/>
              </p:ext>
            </p:extLst>
          </p:nvPr>
        </p:nvGraphicFramePr>
        <p:xfrm>
          <a:off x="373570" y="5187724"/>
          <a:ext cx="11366695" cy="935746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2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Front Cover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Align Pole mounting bracket at the rear side of mechanics as shown &amp; assemble 4 nos. of M5x10 Screw with torque of 4.5Nm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428457" y="116198"/>
            <a:ext cx="2964529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Main Chassis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0496" y="1185898"/>
            <a:ext cx="3666720" cy="35831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9764" y1="68522" x2="89764" y2="68522"/>
                        <a14:foregroundMark x1="90157" y1="42610" x2="90157" y2="42610"/>
                        <a14:foregroundMark x1="91732" y1="33781" x2="91732" y2="33781"/>
                        <a14:foregroundMark x1="91732" y1="51056" x2="91732" y2="51056"/>
                        <a14:foregroundMark x1="92126" y1="83301" x2="92126" y2="83301"/>
                        <a14:foregroundMark x1="88189" y1="74088" x2="88189" y2="74088"/>
                        <a14:foregroundMark x1="87598" y1="87332" x2="87598" y2="87332"/>
                        <a14:foregroundMark x1="87598" y1="49712" x2="87598" y2="49712"/>
                        <a14:foregroundMark x1="88189" y1="66219" x2="88189" y2="66219"/>
                        <a14:foregroundMark x1="91732" y1="76967" x2="91732" y2="76967"/>
                        <a14:foregroundMark x1="92126" y1="58925" x2="92126" y2="589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9774" y="1185898"/>
            <a:ext cx="3434269" cy="352215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317407" y="2473236"/>
            <a:ext cx="329974" cy="3352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/>
          <p:cNvSpPr/>
          <p:nvPr/>
        </p:nvSpPr>
        <p:spPr>
          <a:xfrm>
            <a:off x="8585920" y="2480496"/>
            <a:ext cx="329974" cy="3352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/>
          <p:cNvSpPr/>
          <p:nvPr/>
        </p:nvSpPr>
        <p:spPr>
          <a:xfrm>
            <a:off x="8317407" y="3171854"/>
            <a:ext cx="329974" cy="3352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/>
          <p:cNvSpPr/>
          <p:nvPr/>
        </p:nvSpPr>
        <p:spPr>
          <a:xfrm>
            <a:off x="8585920" y="3179114"/>
            <a:ext cx="329974" cy="3352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29010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28457" y="116198"/>
            <a:ext cx="3191899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Pole mounting instructions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6578" y="1344142"/>
            <a:ext cx="3557171" cy="3785478"/>
          </a:xfrm>
          <a:prstGeom prst="rect">
            <a:avLst/>
          </a:prstGeom>
        </p:spPr>
      </p:pic>
      <p:pic>
        <p:nvPicPr>
          <p:cNvPr id="10" name="Picture 2" descr="image00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8" b="97011" l="2252" r="957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275" y="688647"/>
            <a:ext cx="4422797" cy="509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42783" y="944801"/>
            <a:ext cx="252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Pole clamp assembly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6971" y="5558971"/>
            <a:ext cx="10174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Pole clamp assembly first needs to be assembled to pole &amp; then the unit with pole mounting bracket needs to be dropped &amp; Wedge to be properly placed &amp; tightened with screw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117600" y="2162629"/>
            <a:ext cx="1103086" cy="1030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4457" y="3367314"/>
            <a:ext cx="114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Wedge</a:t>
            </a:r>
          </a:p>
        </p:txBody>
      </p:sp>
    </p:spTree>
    <p:extLst>
      <p:ext uri="{BB962C8B-B14F-4D97-AF65-F5344CB8AC3E}">
        <p14:creationId xmlns:p14="http://schemas.microsoft.com/office/powerpoint/2010/main" val="2947741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26592" y="707297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1.1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57622" y="566057"/>
            <a:ext cx="6361133" cy="4421728"/>
            <a:chOff x="1357622" y="707297"/>
            <a:chExt cx="6292961" cy="428048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57622" y="707297"/>
              <a:ext cx="4465300" cy="4280488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H="1" flipV="1">
              <a:off x="3285392" y="2261456"/>
              <a:ext cx="3300703" cy="5020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 flipV="1">
              <a:off x="4897254" y="2260561"/>
              <a:ext cx="1688841" cy="5038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573491" y="2567332"/>
              <a:ext cx="1077092" cy="357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dirty="0"/>
                <a:t>Guide Pin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891860" y="88063"/>
            <a:ext cx="3491918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Main Chassis Sub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754124"/>
              </p:ext>
            </p:extLst>
          </p:nvPr>
        </p:nvGraphicFramePr>
        <p:xfrm>
          <a:off x="373570" y="5187724"/>
          <a:ext cx="11366695" cy="989262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2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Mechanics Chassis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75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Guide pin </a:t>
                      </a:r>
                      <a:r>
                        <a:rPr lang="en-IN" sz="1400" dirty="0"/>
                        <a:t>(FPQSA4-P3.00-L4-B10 2nos.) would be assembled by chassis manufacturing vendor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 – Assembly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(Vendor Supplied)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4905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t="4651"/>
          <a:stretch/>
        </p:blipFill>
        <p:spPr>
          <a:xfrm>
            <a:off x="1148010" y="1059542"/>
            <a:ext cx="3721680" cy="288207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2496457" y="3323771"/>
            <a:ext cx="26270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4330466" y="1957695"/>
            <a:ext cx="6399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0748" y="1347377"/>
            <a:ext cx="4116118" cy="3095715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6981371" y="2641600"/>
            <a:ext cx="9585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26592" y="707297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1.2</a:t>
            </a:r>
          </a:p>
        </p:txBody>
      </p:sp>
      <p:graphicFrame>
        <p:nvGraphicFramePr>
          <p:cNvPr id="11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831723"/>
              </p:ext>
            </p:extLst>
          </p:nvPr>
        </p:nvGraphicFramePr>
        <p:xfrm>
          <a:off x="373570" y="5187724"/>
          <a:ext cx="11366695" cy="1362466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2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Mechanics Chassis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75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Assemble Gaskets at 3 places as shown in above image </a:t>
                      </a:r>
                      <a:r>
                        <a:rPr lang="en-IN" sz="1400" dirty="0"/>
                        <a:t> 1. Main chassis gasket, 2. Front cover gasket</a:t>
                      </a:r>
                      <a:r>
                        <a:rPr lang="en-IN" sz="1400" baseline="0" dirty="0"/>
                        <a:t> &amp; 3. Battery cover gasket</a:t>
                      </a:r>
                    </a:p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endParaRPr lang="en-IN" sz="1400" baseline="0" dirty="0"/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Note: </a:t>
                      </a:r>
                      <a:r>
                        <a:rPr lang="en-IN" sz="1400" dirty="0"/>
                        <a:t>Gasket material B017XS7395-60 from Parker</a:t>
                      </a:r>
                      <a:r>
                        <a:rPr lang="en-IN" sz="1400" baseline="0" dirty="0"/>
                        <a:t> or Equivalent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109815" y="1803806"/>
            <a:ext cx="1654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Main chassis Gasket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46435" y="3164673"/>
            <a:ext cx="1654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Front cover Gasket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99067" y="2466690"/>
            <a:ext cx="1834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Battery cover Gasket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91860" y="88063"/>
            <a:ext cx="3491918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Main Chassis Sub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575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4905" y="957175"/>
            <a:ext cx="2800650" cy="29075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17516" b="12633"/>
          <a:stretch/>
        </p:blipFill>
        <p:spPr>
          <a:xfrm>
            <a:off x="2071664" y="1161943"/>
            <a:ext cx="3097021" cy="317434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20301" y="3483852"/>
            <a:ext cx="120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Moist Vent</a:t>
            </a:r>
          </a:p>
        </p:txBody>
      </p:sp>
      <p:cxnSp>
        <p:nvCxnSpPr>
          <p:cNvPr id="27" name="Straight Arrow Connector 26"/>
          <p:cNvCxnSpPr>
            <a:stCxn id="26" idx="0"/>
          </p:cNvCxnSpPr>
          <p:nvPr/>
        </p:nvCxnSpPr>
        <p:spPr>
          <a:xfrm flipV="1">
            <a:off x="1523127" y="2872724"/>
            <a:ext cx="1245479" cy="611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7093492" y="1722350"/>
            <a:ext cx="1201054" cy="386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521036" y="2114393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92005A320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91860" y="88063"/>
            <a:ext cx="3491918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Main Chassis Sub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467675"/>
              </p:ext>
            </p:extLst>
          </p:nvPr>
        </p:nvGraphicFramePr>
        <p:xfrm>
          <a:off x="373570" y="5187724"/>
          <a:ext cx="11366695" cy="1231030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2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Mechanics Chassis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Assemble Moist Vent (</a:t>
                      </a:r>
                      <a:r>
                        <a:rPr lang="en-IN" sz="1400" dirty="0"/>
                        <a:t>PMF100320 black) with torque of 0.7 +/-</a:t>
                      </a:r>
                      <a:r>
                        <a:rPr lang="en-IN" sz="1400" baseline="0" dirty="0"/>
                        <a:t> 0.1 </a:t>
                      </a:r>
                      <a:r>
                        <a:rPr lang="en-IN" sz="1400" dirty="0"/>
                        <a:t>Nm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Assemble Grounding screw </a:t>
                      </a: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M5x10 </a:t>
                      </a: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(OpenCellular Part number </a:t>
                      </a:r>
                      <a:r>
                        <a:rPr kumimoji="0" lang="en-I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92005A320) hand tightened</a:t>
                      </a:r>
                      <a:endParaRPr kumimoji="0" lang="en-US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2293773"/>
                  </a:ext>
                </a:extLst>
              </a:tr>
            </a:tbl>
          </a:graphicData>
        </a:graphic>
      </p:graphicFrame>
      <p:sp>
        <p:nvSpPr>
          <p:cNvPr id="23" name="Oval 22"/>
          <p:cNvSpPr/>
          <p:nvPr/>
        </p:nvSpPr>
        <p:spPr>
          <a:xfrm>
            <a:off x="526592" y="707297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1.3</a:t>
            </a:r>
          </a:p>
        </p:txBody>
      </p:sp>
      <p:sp>
        <p:nvSpPr>
          <p:cNvPr id="25" name="Oval 24"/>
          <p:cNvSpPr/>
          <p:nvPr/>
        </p:nvSpPr>
        <p:spPr>
          <a:xfrm>
            <a:off x="6743698" y="701569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1.4</a:t>
            </a:r>
          </a:p>
        </p:txBody>
      </p:sp>
    </p:spTree>
    <p:extLst>
      <p:ext uri="{BB962C8B-B14F-4D97-AF65-F5344CB8AC3E}">
        <p14:creationId xmlns:p14="http://schemas.microsoft.com/office/powerpoint/2010/main" val="725319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3766" t="3537" r="6295" b="8761"/>
          <a:stretch/>
        </p:blipFill>
        <p:spPr>
          <a:xfrm>
            <a:off x="2994182" y="885029"/>
            <a:ext cx="3590559" cy="4109035"/>
          </a:xfrm>
          <a:prstGeom prst="rect">
            <a:avLst/>
          </a:prstGeom>
        </p:spPr>
      </p:pic>
      <p:cxnSp>
        <p:nvCxnSpPr>
          <p:cNvPr id="3" name="Straight Arrow Connector 2"/>
          <p:cNvCxnSpPr>
            <a:stCxn id="5" idx="1"/>
          </p:cNvCxnSpPr>
          <p:nvPr/>
        </p:nvCxnSpPr>
        <p:spPr>
          <a:xfrm flipH="1" flipV="1">
            <a:off x="3891860" y="3067929"/>
            <a:ext cx="2243644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>
            <a:stCxn id="5" idx="1"/>
          </p:cNvCxnSpPr>
          <p:nvPr/>
        </p:nvCxnSpPr>
        <p:spPr>
          <a:xfrm flipH="1">
            <a:off x="4394228" y="3252595"/>
            <a:ext cx="1741276" cy="100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135504" y="3067929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TIM</a:t>
            </a:r>
          </a:p>
        </p:txBody>
      </p:sp>
      <p:cxnSp>
        <p:nvCxnSpPr>
          <p:cNvPr id="16" name="Straight Arrow Connector 15"/>
          <p:cNvCxnSpPr>
            <a:stCxn id="5" idx="1"/>
          </p:cNvCxnSpPr>
          <p:nvPr/>
        </p:nvCxnSpPr>
        <p:spPr>
          <a:xfrm flipH="1">
            <a:off x="4789462" y="3252595"/>
            <a:ext cx="1346042" cy="263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1"/>
          </p:cNvCxnSpPr>
          <p:nvPr/>
        </p:nvCxnSpPr>
        <p:spPr>
          <a:xfrm flipH="1">
            <a:off x="5149406" y="3252595"/>
            <a:ext cx="986098" cy="389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26592" y="707297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1.5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91860" y="88063"/>
            <a:ext cx="3491918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Main Chassis Sub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35846"/>
              </p:ext>
            </p:extLst>
          </p:nvPr>
        </p:nvGraphicFramePr>
        <p:xfrm>
          <a:off x="373570" y="5187724"/>
          <a:ext cx="11366695" cy="865270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2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Mechanics Chassis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Assemble TIM (</a:t>
                      </a:r>
                      <a:r>
                        <a:rPr lang="en-IN" sz="1400" dirty="0"/>
                        <a:t>PG80A-00-150BL Fujipoly make) 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4 places as shown in above image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1188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526592" y="707297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1.6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91860" y="88063"/>
            <a:ext cx="3491918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Main Chassis Sub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35054"/>
              </p:ext>
            </p:extLst>
          </p:nvPr>
        </p:nvGraphicFramePr>
        <p:xfrm>
          <a:off x="373570" y="5187724"/>
          <a:ext cx="11366695" cy="1149106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74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1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Mechanics Chassis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Dispense Thermal Gel as shown in the above image (location of thermal gel are marked in Cyan color)</a:t>
                      </a:r>
                    </a:p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Note: For detailed Thermal gel dispensing instruction refer drawing </a:t>
                      </a:r>
                      <a:r>
                        <a:rPr kumimoji="0" lang="en-I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291-000017</a:t>
                      </a:r>
                      <a:endParaRPr kumimoji="0" lang="en-US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41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998" y="707297"/>
            <a:ext cx="4102780" cy="435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55429" y="1923205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Thermal Gel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918332" y="2082143"/>
            <a:ext cx="2137097" cy="51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452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141" l="0" r="92344"/>
                    </a14:imgEffect>
                  </a14:imgLayer>
                </a14:imgProps>
              </a:ext>
            </a:extLst>
          </a:blip>
          <a:srcRect r="6816" b="6194"/>
          <a:stretch/>
        </p:blipFill>
        <p:spPr>
          <a:xfrm>
            <a:off x="2263950" y="1173708"/>
            <a:ext cx="4299675" cy="334770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1927274" y="2287988"/>
            <a:ext cx="12893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7386" y="2103322"/>
            <a:ext cx="1099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/>
              <a:t>LED PCBA</a:t>
            </a:r>
          </a:p>
        </p:txBody>
      </p:sp>
      <p:sp>
        <p:nvSpPr>
          <p:cNvPr id="14" name="Oval 13"/>
          <p:cNvSpPr/>
          <p:nvPr/>
        </p:nvSpPr>
        <p:spPr>
          <a:xfrm>
            <a:off x="526592" y="707297"/>
            <a:ext cx="640080" cy="64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1.7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91860" y="88063"/>
            <a:ext cx="3491918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Main Chassis Sub Assembly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Group 3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942456"/>
              </p:ext>
            </p:extLst>
          </p:nvPr>
        </p:nvGraphicFramePr>
        <p:xfrm>
          <a:off x="373570" y="5187724"/>
          <a:ext cx="11366695" cy="865270"/>
        </p:xfrm>
        <a:graphic>
          <a:graphicData uri="http://schemas.openxmlformats.org/drawingml/2006/table">
            <a:tbl>
              <a:tblPr/>
              <a:tblGrid>
                <a:gridCol w="1307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2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Mechanics Chassis Sub Assembly 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</a:p>
                  </a:txBody>
                  <a:tcPr marL="9525" marR="9525" marT="951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steps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Assembly 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9144" marR="9144" marT="9134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1475" marR="0" lvl="0" indent="-371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Assemble LED PCB with M3x6 Screw &amp; M3 washer at 5 places with torque of 1Nm</a:t>
                      </a:r>
                    </a:p>
                  </a:txBody>
                  <a:tcPr marL="9525" marR="9525" marT="951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Assembly</a:t>
                      </a:r>
                    </a:p>
                  </a:txBody>
                  <a:tcPr marL="9144" marR="9144" marT="9134" marB="0" anchor="ctr" anchorCtr="1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0" name="Straight Arrow Connector 19"/>
          <p:cNvCxnSpPr/>
          <p:nvPr/>
        </p:nvCxnSpPr>
        <p:spPr>
          <a:xfrm flipV="1">
            <a:off x="1927274" y="3297726"/>
            <a:ext cx="1112654" cy="8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6426" y="3100345"/>
            <a:ext cx="186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/>
              <a:t>Screw &amp; Washer</a:t>
            </a:r>
          </a:p>
        </p:txBody>
      </p:sp>
    </p:spTree>
    <p:extLst>
      <p:ext uri="{BB962C8B-B14F-4D97-AF65-F5344CB8AC3E}">
        <p14:creationId xmlns:p14="http://schemas.microsoft.com/office/powerpoint/2010/main" val="1237652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9115</TotalTime>
  <Words>1685</Words>
  <Application>Microsoft Office PowerPoint</Application>
  <PresentationFormat>Widescreen</PresentationFormat>
  <Paragraphs>356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Anand P</dc:creator>
  <cp:lastModifiedBy>Anand P</cp:lastModifiedBy>
  <cp:revision>132</cp:revision>
  <dcterms:created xsi:type="dcterms:W3CDTF">2017-01-10T12:09:17Z</dcterms:created>
  <dcterms:modified xsi:type="dcterms:W3CDTF">2017-01-19T14:46:14Z</dcterms:modified>
</cp:coreProperties>
</file>